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77" r:id="rId2"/>
    <p:sldId id="267" r:id="rId3"/>
    <p:sldId id="268" r:id="rId4"/>
    <p:sldId id="270" r:id="rId5"/>
    <p:sldId id="269" r:id="rId6"/>
    <p:sldId id="285" r:id="rId7"/>
    <p:sldId id="286" r:id="rId8"/>
    <p:sldId id="287" r:id="rId9"/>
    <p:sldId id="278" r:id="rId10"/>
    <p:sldId id="279" r:id="rId11"/>
    <p:sldId id="289" r:id="rId12"/>
    <p:sldId id="288" r:id="rId13"/>
    <p:sldId id="290" r:id="rId14"/>
    <p:sldId id="280" r:id="rId15"/>
    <p:sldId id="281" r:id="rId16"/>
    <p:sldId id="284" r:id="rId17"/>
    <p:sldId id="28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5" autoAdjust="0"/>
    <p:restoredTop sz="86144" autoAdjust="0"/>
  </p:normalViewPr>
  <p:slideViewPr>
    <p:cSldViewPr snapToGrid="0">
      <p:cViewPr varScale="1">
        <p:scale>
          <a:sx n="92" d="100"/>
          <a:sy n="92" d="100"/>
        </p:scale>
        <p:origin x="66" y="81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VolumeShareSlippage</a:t>
            </a:r>
            <a:r>
              <a:rPr lang="en-US" dirty="0"/>
              <a:t>(</a:t>
            </a:r>
            <a:r>
              <a:rPr lang="en-US" dirty="0" err="1"/>
              <a:t>volume_limit</a:t>
            </a:r>
            <a:r>
              <a:rPr lang="en-US" dirty="0"/>
              <a:t>=0.025, </a:t>
            </a:r>
            <a:r>
              <a:rPr lang="en-US" dirty="0" err="1"/>
              <a:t>price_impact</a:t>
            </a:r>
            <a:r>
              <a:rPr lang="en-US" dirty="0"/>
              <a:t>=0.1)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marL="228600" indent="-228600">
              <a:buAutoNum type="arabicPeriod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take up to 2.5% of a minute's trade volume </a:t>
            </a:r>
          </a:p>
          <a:p>
            <a:pPr marL="228600" indent="-228600">
              <a:buAutoNum type="arabicPeriod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10-share order, the price impact is .1 * (10/1000) * (10/1000), or .001%.</a:t>
            </a:r>
          </a:p>
          <a:p>
            <a:pPr marL="228600" indent="-228600">
              <a:buAutoNum type="arabicPeriod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slippage is calculated by multiplying the price impact constant by the square of the ratio of the order to the total volume.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158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12/3/2017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12/3/2017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12/3/2017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12/3/2017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12/3/2017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12/3/2017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12/3/2017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12/3/2017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12/3/2017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12/3/2017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quantopian.com/9-mistakes-quants-make-that-cause-backtests-to-lie-by-tucker-balch-ph-d/" TargetMode="External"/><Relationship Id="rId2" Type="http://schemas.openxmlformats.org/officeDocument/2006/relationships/hyperlink" Target="https://keepingstock.net/backtesting-bias-and-how-we-avoid-it-fe598930cb1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investopedia.com/" TargetMode="External"/><Relationship Id="rId5" Type="http://schemas.openxmlformats.org/officeDocument/2006/relationships/hyperlink" Target="https://www.quantopian.com/posts/quantopian-lecture-series-the-art-of-not-following-the-market" TargetMode="External"/><Relationship Id="rId4" Type="http://schemas.openxmlformats.org/officeDocument/2006/relationships/hyperlink" Target="https://www.quantopian.com/allocation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dirty="0"/>
              <a:t>Low Beta    Algorithm trading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Group: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yu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wang</a:t>
            </a:r>
            <a:r>
              <a:rPr lang="en-US" dirty="0"/>
              <a:t>, Yan </a:t>
            </a:r>
            <a:r>
              <a:rPr lang="en-US" dirty="0" err="1"/>
              <a:t>yu</a:t>
            </a:r>
            <a:r>
              <a:rPr lang="en-US" dirty="0"/>
              <a:t>, Qiaodan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Zuo</a:t>
            </a: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B58C3-ED12-4314-A772-908CD83CD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Measures of Beta-neutral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908E4-74AC-456C-A437-1042997699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399" y="1825625"/>
            <a:ext cx="10280073" cy="41179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Beta</a:t>
            </a:r>
          </a:p>
          <a:p>
            <a:pPr lvl="1"/>
            <a:r>
              <a:rPr lang="en-US" dirty="0"/>
              <a:t>Exposure to market risk</a:t>
            </a:r>
          </a:p>
          <a:p>
            <a:r>
              <a:rPr lang="en-US" dirty="0"/>
              <a:t>Alpha</a:t>
            </a:r>
          </a:p>
          <a:p>
            <a:pPr lvl="1"/>
            <a:r>
              <a:rPr lang="en-US" dirty="0"/>
              <a:t>Performance compares to benchmark (SPY)</a:t>
            </a:r>
          </a:p>
          <a:p>
            <a:r>
              <a:rPr lang="en-US" dirty="0"/>
              <a:t>Sharpe Ratio</a:t>
            </a:r>
          </a:p>
          <a:p>
            <a:pPr lvl="1"/>
            <a:r>
              <a:rPr lang="en-US" dirty="0"/>
              <a:t>The average return earned in excess of the risk-free rate per unit of volatility (&gt;1 is good)</a:t>
            </a:r>
          </a:p>
          <a:p>
            <a:r>
              <a:rPr lang="en-US" dirty="0"/>
              <a:t>Volatility</a:t>
            </a:r>
          </a:p>
          <a:p>
            <a:pPr lvl="1"/>
            <a:r>
              <a:rPr lang="en-US" dirty="0"/>
              <a:t>The stableness of portfolio</a:t>
            </a:r>
          </a:p>
          <a:p>
            <a:r>
              <a:rPr lang="en-US" dirty="0"/>
              <a:t>Max Drawdown</a:t>
            </a:r>
          </a:p>
          <a:p>
            <a:pPr lvl="1"/>
            <a:r>
              <a:rPr lang="en-US" dirty="0"/>
              <a:t>Maximum percentage loss during one year period</a:t>
            </a:r>
          </a:p>
        </p:txBody>
      </p:sp>
    </p:spTree>
    <p:extLst>
      <p:ext uri="{BB962C8B-B14F-4D97-AF65-F5344CB8AC3E}">
        <p14:creationId xmlns:p14="http://schemas.microsoft.com/office/powerpoint/2010/main" val="306501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E7E5237-245E-49CF-B916-AB0C28A77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24000"/>
            <a:ext cx="9007187" cy="448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AA3674-C905-4D5A-BB78-34DCDC38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3 years</a:t>
            </a:r>
          </a:p>
        </p:txBody>
      </p:sp>
    </p:spTree>
    <p:extLst>
      <p:ext uri="{BB962C8B-B14F-4D97-AF65-F5344CB8AC3E}">
        <p14:creationId xmlns:p14="http://schemas.microsoft.com/office/powerpoint/2010/main" val="222473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17598E8-A16D-40C8-9669-CF10D8878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24001"/>
            <a:ext cx="9130853" cy="45509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AA3674-C905-4D5A-BB78-34DCDC38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2008 Financial crisis</a:t>
            </a:r>
          </a:p>
        </p:txBody>
      </p:sp>
    </p:spTree>
    <p:extLst>
      <p:ext uri="{BB962C8B-B14F-4D97-AF65-F5344CB8AC3E}">
        <p14:creationId xmlns:p14="http://schemas.microsoft.com/office/powerpoint/2010/main" val="2391462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F007C-4CA0-455F-AA2F-E026E872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cares beta!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F99361-168D-44CE-8E11-9C55F34EE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23999"/>
            <a:ext cx="9057162" cy="451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837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2F4EC-25FC-4063-9131-BC66C3A41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91D6C-96DC-4988-9C63-5CDBF7146C2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632B3A-17B5-4411-82DE-A100F2A74A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72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662EC-994E-4348-9D21-12A71208C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FF7A4-1A8B-46E4-A45B-21B1D9E22A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10285268" cy="4117975"/>
          </a:xfrm>
        </p:spPr>
        <p:txBody>
          <a:bodyPr/>
          <a:lstStyle/>
          <a:p>
            <a:r>
              <a:rPr lang="en-US" dirty="0" err="1"/>
              <a:t>Backtesting</a:t>
            </a:r>
            <a:r>
              <a:rPr lang="en-US" dirty="0"/>
              <a:t> Bias and How we avoid it, </a:t>
            </a:r>
            <a:r>
              <a:rPr lang="en-US" i="1" dirty="0">
                <a:hlinkClick r:id="rId2"/>
              </a:rPr>
              <a:t>https://keepingstock.net/backtesting-bias-and-how-we-avoid-it-fe598930cb1</a:t>
            </a:r>
            <a:endParaRPr lang="en-US" i="1" dirty="0"/>
          </a:p>
          <a:p>
            <a:r>
              <a:rPr lang="en-US" dirty="0"/>
              <a:t>9 Mistakes Quants Make that Cause </a:t>
            </a:r>
            <a:r>
              <a:rPr lang="en-US" dirty="0" err="1"/>
              <a:t>Backtests</a:t>
            </a:r>
            <a:r>
              <a:rPr lang="en-US" dirty="0"/>
              <a:t> to Lie, </a:t>
            </a:r>
            <a:r>
              <a:rPr lang="en-US" i="1" dirty="0">
                <a:hlinkClick r:id="rId3"/>
              </a:rPr>
              <a:t>https://blog.quantopian.com/9-mistakes-quants-make-that-cause-backtests-to-lie-by-tucker-balch-ph-d/</a:t>
            </a:r>
            <a:endParaRPr lang="en-US" i="1" dirty="0"/>
          </a:p>
          <a:p>
            <a:r>
              <a:rPr lang="en-US" dirty="0" err="1"/>
              <a:t>Quantopian</a:t>
            </a:r>
            <a:r>
              <a:rPr lang="en-US" dirty="0"/>
              <a:t> Allocation, </a:t>
            </a:r>
            <a:r>
              <a:rPr lang="en-US" i="1" dirty="0">
                <a:hlinkClick r:id="rId4"/>
              </a:rPr>
              <a:t>https://www.quantopian.com/allocation</a:t>
            </a:r>
            <a:endParaRPr lang="en-US" i="1" dirty="0"/>
          </a:p>
          <a:p>
            <a:r>
              <a:rPr lang="en-US" dirty="0"/>
              <a:t>The Art Of Not Following the Market, </a:t>
            </a:r>
            <a:r>
              <a:rPr lang="en-US" i="1" dirty="0">
                <a:hlinkClick r:id="rId5"/>
              </a:rPr>
              <a:t>https://www.quantopian.com/posts/quantopian-lecture-series-the-art-of-not-following-the-market</a:t>
            </a:r>
            <a:r>
              <a:rPr lang="en-US" i="1" dirty="0"/>
              <a:t> </a:t>
            </a:r>
          </a:p>
          <a:p>
            <a:r>
              <a:rPr lang="en-US" dirty="0"/>
              <a:t>Investopedia, </a:t>
            </a:r>
            <a:r>
              <a:rPr lang="en-US" i="1" dirty="0">
                <a:hlinkClick r:id="rId6"/>
              </a:rPr>
              <a:t>https://www.investopedia.com/</a:t>
            </a:r>
            <a:endParaRPr lang="en-US" i="1" dirty="0"/>
          </a:p>
          <a:p>
            <a:r>
              <a:rPr lang="en-US" dirty="0"/>
              <a:t>Lecture Notes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4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EB205-F365-4534-A740-98AD17A67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86000"/>
            <a:ext cx="9601200" cy="1143000"/>
          </a:xfrm>
        </p:spPr>
        <p:txBody>
          <a:bodyPr/>
          <a:lstStyle/>
          <a:p>
            <a:pPr algn="ctr"/>
            <a:r>
              <a:rPr lang="en-US" altLang="zh-CN" dirty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598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EB205-F365-4534-A740-98AD17A67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86000"/>
            <a:ext cx="9601200" cy="114300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66647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Beta-Neutral 101</a:t>
            </a:r>
          </a:p>
          <a:p>
            <a:r>
              <a:rPr lang="en-US" dirty="0"/>
              <a:t>Why Beta-Neutral</a:t>
            </a:r>
          </a:p>
          <a:p>
            <a:r>
              <a:rPr lang="en-US" dirty="0"/>
              <a:t>Algorithm Comparison</a:t>
            </a:r>
          </a:p>
          <a:p>
            <a:r>
              <a:rPr lang="en-US" dirty="0"/>
              <a:t>Detail Of Beta-Neutral Algorithm</a:t>
            </a:r>
          </a:p>
          <a:p>
            <a:r>
              <a:rPr lang="en-US" dirty="0"/>
              <a:t>Risk Measures of Beta-Neutral Algorithm</a:t>
            </a:r>
          </a:p>
          <a:p>
            <a:r>
              <a:rPr lang="en-US" altLang="zh-CN" dirty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Beta neutral 101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9946E4-6C11-4521-9A75-B89644318A2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What is Beta?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𝑖𝑚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𝐶𝑜𝑣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𝑉𝑎𝑟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Beta is a measure of systematic risk, of a portfolio in comparison to the market as a whole</a:t>
                </a:r>
              </a:p>
              <a:p>
                <a:pPr lvl="1"/>
                <a:r>
                  <a:rPr lang="en-US" dirty="0"/>
                  <a:t>e.g. Assuming risk free rate is 0, when market goes up 1%, portfolio with beta = 0.5 will have an increase of 0.5%</a:t>
                </a:r>
              </a:p>
              <a:p>
                <a:r>
                  <a:rPr lang="en-US" dirty="0"/>
                  <a:t>What is Beta-Neutral?</a:t>
                </a:r>
              </a:p>
              <a:p>
                <a:pPr lvl="1"/>
                <a:r>
                  <a:rPr lang="en-US" dirty="0"/>
                  <a:t>A portfolio with zero beta, meaning low exposure to market risk</a:t>
                </a:r>
              </a:p>
              <a:p>
                <a:r>
                  <a:rPr lang="en-US" dirty="0"/>
                  <a:t>How to achieve Beta-Neutral?</a:t>
                </a:r>
              </a:p>
              <a:p>
                <a:pPr lvl="1"/>
                <a:r>
                  <a:rPr lang="en-US" dirty="0"/>
                  <a:t>Long &amp; Short securities at the same time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9946E4-6C11-4521-9A75-B89644318A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" t="-14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beta-neutral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10264486" cy="41179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Why is Beta-Neutral Strategy useful?</a:t>
            </a:r>
          </a:p>
          <a:p>
            <a:pPr lvl="1"/>
            <a:r>
              <a:rPr lang="en-US" dirty="0"/>
              <a:t>A major way to avoid market risk</a:t>
            </a:r>
          </a:p>
          <a:p>
            <a:pPr lvl="1"/>
            <a:r>
              <a:rPr lang="en-US" dirty="0"/>
              <a:t>Stable performance even during crashes, avoid survivorship bias</a:t>
            </a:r>
          </a:p>
          <a:p>
            <a:pPr lvl="1"/>
            <a:r>
              <a:rPr lang="en-US" dirty="0"/>
              <a:t>Lower systematic risk with well diversified portfolio </a:t>
            </a:r>
          </a:p>
          <a:p>
            <a:r>
              <a:rPr lang="en-US" dirty="0"/>
              <a:t>Who would like Beta-Neutral Strategy?</a:t>
            </a:r>
          </a:p>
          <a:p>
            <a:pPr lvl="1"/>
            <a:r>
              <a:rPr lang="en-US" dirty="0"/>
              <a:t>Universities</a:t>
            </a:r>
          </a:p>
          <a:p>
            <a:pPr lvl="1"/>
            <a:r>
              <a:rPr lang="en-US" dirty="0"/>
              <a:t>Pension Funds</a:t>
            </a:r>
          </a:p>
          <a:p>
            <a:pPr lvl="1"/>
            <a:r>
              <a:rPr lang="en-US" dirty="0"/>
              <a:t>Family Offices</a:t>
            </a:r>
          </a:p>
          <a:p>
            <a:pPr lvl="1"/>
            <a:r>
              <a:rPr lang="en-US" dirty="0"/>
              <a:t>Hospitals</a:t>
            </a:r>
          </a:p>
          <a:p>
            <a:pPr lvl="1"/>
            <a:r>
              <a:rPr lang="en-US" dirty="0"/>
              <a:t>Sovereign Wealth Funds</a:t>
            </a:r>
          </a:p>
          <a:p>
            <a:pPr lvl="1"/>
            <a:r>
              <a:rPr lang="en-US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18143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 Beta-Neutral (long only)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6ED818-DA3B-4D31-B52F-848453EF4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659070"/>
            <a:ext cx="9606410" cy="432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30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 Beta-Neutral (Beta-hedge)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660D8D1-9E04-401A-89F6-0A571CD4CB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95400" y="1653875"/>
            <a:ext cx="9601200" cy="429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9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Beta-Neutral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F35873-AC49-4F8E-A918-49FCCD08A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006" y="1653875"/>
            <a:ext cx="9598594" cy="429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1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499B44E-926D-4F51-BC20-B20EF3FA3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398" y="1653874"/>
            <a:ext cx="9598593" cy="43475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measure comparison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E24E3B2-0075-4BC7-A98C-7A7A3D9FEA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50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13809-7720-463F-9A2E-313810DD1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 of Beta-neutral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C0494-3B3D-424C-B53F-72494792D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9942368" cy="4117975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 err="1"/>
              <a:t>Quantopian</a:t>
            </a:r>
            <a:endParaRPr lang="en-US" altLang="zh-CN" dirty="0"/>
          </a:p>
          <a:p>
            <a:pPr lvl="1"/>
            <a:r>
              <a:rPr lang="en-US" altLang="zh-CN" dirty="0"/>
              <a:t>Leading back testing platform using Python 2.x</a:t>
            </a:r>
          </a:p>
          <a:p>
            <a:r>
              <a:rPr lang="en-US" altLang="zh-CN" dirty="0"/>
              <a:t>Momentum</a:t>
            </a:r>
          </a:p>
          <a:p>
            <a:pPr lvl="1"/>
            <a:r>
              <a:rPr lang="en-US" altLang="zh-CN" dirty="0"/>
              <a:t>Bull stocks or bear stocks usually have momentum due to the late react of investors</a:t>
            </a:r>
          </a:p>
          <a:p>
            <a:pPr lvl="1"/>
            <a:r>
              <a:rPr lang="en-US" altLang="zh-CN" dirty="0"/>
              <a:t>Buy winners and sell losers</a:t>
            </a:r>
          </a:p>
          <a:p>
            <a:r>
              <a:rPr lang="en-US" dirty="0"/>
              <a:t>Pair Trading</a:t>
            </a:r>
          </a:p>
          <a:p>
            <a:pPr lvl="1"/>
            <a:r>
              <a:rPr lang="en-US" dirty="0"/>
              <a:t>Long &amp; short pairs of security</a:t>
            </a:r>
          </a:p>
          <a:p>
            <a:pPr lvl="1"/>
            <a:r>
              <a:rPr lang="en-US" dirty="0"/>
              <a:t>Theoretically profitable in all market situation, leads to market neutral</a:t>
            </a:r>
          </a:p>
          <a:p>
            <a:r>
              <a:rPr lang="en-US" dirty="0"/>
              <a:t>Assumptions</a:t>
            </a:r>
          </a:p>
          <a:p>
            <a:pPr lvl="1"/>
            <a:r>
              <a:rPr lang="en-US" dirty="0"/>
              <a:t>Transactions fee: $0.0075/Share, $1/Order</a:t>
            </a:r>
          </a:p>
          <a:p>
            <a:pPr lvl="1"/>
            <a:r>
              <a:rPr lang="en-US" dirty="0"/>
              <a:t>Benchmark: SPDR S&amp;P 500 ETF Trust (SPY)</a:t>
            </a:r>
          </a:p>
          <a:p>
            <a:pPr lvl="1"/>
            <a:r>
              <a:rPr lang="en-US" dirty="0"/>
              <a:t>Slippage: 0.025 volume limit, 0.1 price impact</a:t>
            </a:r>
          </a:p>
          <a:p>
            <a:pPr lvl="1"/>
            <a:endParaRPr lang="en-US" dirty="0"/>
          </a:p>
          <a:p>
            <a:pPr marL="36576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645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303</TotalTime>
  <Words>415</Words>
  <Application>Microsoft Office PowerPoint</Application>
  <PresentationFormat>Widescreen</PresentationFormat>
  <Paragraphs>76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YouYuan</vt:lpstr>
      <vt:lpstr>Arial</vt:lpstr>
      <vt:lpstr>Cambria</vt:lpstr>
      <vt:lpstr>Cambria Math</vt:lpstr>
      <vt:lpstr>Red Line Business 16x9</vt:lpstr>
      <vt:lpstr>Low Beta    Algorithm trading</vt:lpstr>
      <vt:lpstr>content</vt:lpstr>
      <vt:lpstr>Beta neutral 101</vt:lpstr>
      <vt:lpstr>Why beta-neutral</vt:lpstr>
      <vt:lpstr>Non Beta-Neutral (long only)</vt:lpstr>
      <vt:lpstr>Non Beta-Neutral (Beta-hedge)</vt:lpstr>
      <vt:lpstr>Beta-Neutral</vt:lpstr>
      <vt:lpstr>Risk measure comparison</vt:lpstr>
      <vt:lpstr>Detail of Beta-neutral Algorithm</vt:lpstr>
      <vt:lpstr>Risk Measures of Beta-neutral algorithm</vt:lpstr>
      <vt:lpstr>Recent 3 years</vt:lpstr>
      <vt:lpstr>2008 Financial crisis</vt:lpstr>
      <vt:lpstr>Who cares beta!</vt:lpstr>
      <vt:lpstr>Conclusion</vt:lpstr>
      <vt:lpstr>references</vt:lpstr>
      <vt:lpstr>Questions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Qiaodan Zuo</dc:creator>
  <cp:lastModifiedBy>Qiaodan Zuo</cp:lastModifiedBy>
  <cp:revision>27</cp:revision>
  <dcterms:created xsi:type="dcterms:W3CDTF">2017-12-04T01:43:45Z</dcterms:created>
  <dcterms:modified xsi:type="dcterms:W3CDTF">2017-12-04T06:52:25Z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